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  <p:sldMasterId id="2147483659" r:id="rId3"/>
  </p:sldMasterIdLst>
  <p:sldIdLst>
    <p:sldId id="257" r:id="rId4"/>
    <p:sldId id="290" r:id="rId5"/>
    <p:sldId id="266" r:id="rId6"/>
    <p:sldId id="292" r:id="rId7"/>
    <p:sldId id="294" r:id="rId8"/>
    <p:sldId id="291" r:id="rId9"/>
    <p:sldId id="295" r:id="rId10"/>
    <p:sldId id="293" r:id="rId11"/>
    <p:sldId id="296" r:id="rId12"/>
    <p:sldId id="289" r:id="rId13"/>
  </p:sldIdLst>
  <p:sldSz cx="12192000" cy="6858000"/>
  <p:notesSz cx="6858000" cy="9144000"/>
  <p:embeddedFontLst>
    <p:embeddedFont>
      <p:font typeface="HY바다L" pitchFamily="18" charset="-127"/>
      <p:regular r:id="rId14"/>
    </p:embeddedFont>
    <p:embeddedFont>
      <p:font typeface="나눔손글씨 붓" charset="-127"/>
      <p:regular r:id="rId15"/>
    </p:embeddedFont>
    <p:embeddedFont>
      <p:font typeface="맑은 고딕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77D"/>
    <a:srgbClr val="023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124" d="100"/>
          <a:sy n="124" d="100"/>
        </p:scale>
        <p:origin x="-108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08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900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259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2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8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7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1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2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7274844" y="61493"/>
            <a:ext cx="4712805" cy="1014832"/>
          </a:xfrm>
          <a:prstGeom prst="rect">
            <a:avLst/>
          </a:prstGeom>
          <a:solidFill>
            <a:srgbClr val="FDC7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204351" y="461602"/>
            <a:ext cx="11783298" cy="6234473"/>
          </a:xfrm>
          <a:prstGeom prst="roundRect">
            <a:avLst>
              <a:gd name="adj" fmla="val 1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204351" y="61493"/>
            <a:ext cx="4712805" cy="1014832"/>
          </a:xfrm>
          <a:prstGeom prst="rect">
            <a:avLst/>
          </a:prstGeom>
          <a:solidFill>
            <a:srgbClr val="FDC7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204351" y="461602"/>
            <a:ext cx="11783298" cy="6087189"/>
          </a:xfrm>
          <a:prstGeom prst="roundRect">
            <a:avLst>
              <a:gd name="adj" fmla="val 1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16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037064" y="2594137"/>
            <a:ext cx="2117887" cy="710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600" b="1" dirty="0" smtClean="0">
                <a:solidFill>
                  <a:srgbClr val="FDC77D"/>
                </a:solidFill>
                <a:latin typeface="HY바다L" panose="02030600000101010101" pitchFamily="18" charset="-127"/>
                <a:ea typeface="HY바다L" panose="02030600000101010101" pitchFamily="18" charset="-127"/>
              </a:rPr>
              <a:t>MVC </a:t>
            </a:r>
            <a:r>
              <a:rPr lang="ko-KR" altLang="en-US" sz="3600" b="1" dirty="0" smtClean="0">
                <a:solidFill>
                  <a:srgbClr val="FDC77D"/>
                </a:solidFill>
                <a:latin typeface="HY바다L" panose="02030600000101010101" pitchFamily="18" charset="-127"/>
                <a:ea typeface="HY바다L" panose="02030600000101010101" pitchFamily="18" charset="-127"/>
              </a:rPr>
              <a:t>패턴</a:t>
            </a:r>
            <a:endParaRPr lang="ko-KR" altLang="en-US" sz="3600" b="1" dirty="0">
              <a:solidFill>
                <a:srgbClr val="FDC77D"/>
              </a:solidFill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725885" y="2413364"/>
            <a:ext cx="740229" cy="0"/>
          </a:xfrm>
          <a:prstGeom prst="line">
            <a:avLst/>
          </a:prstGeom>
          <a:ln>
            <a:solidFill>
              <a:srgbClr val="FDC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57787" y="2080188"/>
            <a:ext cx="1876424" cy="51394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2400" dirty="0" smtClean="0">
                <a:ln w="22225">
                  <a:noFill/>
                </a:ln>
                <a:solidFill>
                  <a:srgbClr val="FDC77D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HY바다L" panose="02030600000101010101" pitchFamily="18" charset="-127"/>
                <a:ea typeface="HY바다L" panose="02030600000101010101" pitchFamily="18" charset="-127"/>
              </a:rPr>
              <a:t>과제 제출</a:t>
            </a:r>
            <a:endParaRPr lang="en-US" altLang="ko-KR" sz="2400" dirty="0">
              <a:ln w="22225">
                <a:noFill/>
              </a:ln>
              <a:solidFill>
                <a:srgbClr val="FDC77D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1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643311" y="3314727"/>
            <a:ext cx="4886325" cy="247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036783" y="2795685"/>
            <a:ext cx="4118436" cy="12857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6600" b="1" dirty="0" smtClean="0">
                <a:solidFill>
                  <a:srgbClr val="FDC77D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Thank you :-)</a:t>
            </a:r>
            <a:endParaRPr lang="ko-KR" altLang="en-US" sz="6600" b="1" dirty="0">
              <a:solidFill>
                <a:srgbClr val="FDC77D"/>
              </a:soli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725885" y="2851514"/>
            <a:ext cx="740229" cy="0"/>
          </a:xfrm>
          <a:prstGeom prst="line">
            <a:avLst/>
          </a:prstGeom>
          <a:ln>
            <a:solidFill>
              <a:srgbClr val="FDC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57787" y="2518338"/>
            <a:ext cx="1876424" cy="51394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2400" dirty="0" smtClean="0">
                <a:ln w="22225">
                  <a:noFill/>
                </a:ln>
                <a:solidFill>
                  <a:srgbClr val="FDC77D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HY바다L" panose="02030600000101010101" pitchFamily="18" charset="-127"/>
                <a:ea typeface="HY바다L" panose="02030600000101010101" pitchFamily="18" charset="-127"/>
              </a:rPr>
              <a:t>과제 제출</a:t>
            </a:r>
            <a:endParaRPr lang="en-US" altLang="ko-KR" sz="2400" dirty="0">
              <a:ln w="22225">
                <a:noFill/>
              </a:ln>
              <a:solidFill>
                <a:srgbClr val="FDC77D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7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61493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1.MVC 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패턴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50158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정의</a:t>
            </a:r>
            <a:endParaRPr lang="ko-KR" altLang="en-US" sz="36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0319" y="1147919"/>
            <a:ext cx="4615861" cy="3693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Model, </a:t>
            </a: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View, Controller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Controller  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조작 시 </a:t>
            </a: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model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을 통해서 데이터를 가져오고 그 정보를 바탕으로 시각적인 표현을 담당하는 </a:t>
            </a: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view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를 제어해 사용자에게 전달</a:t>
            </a:r>
            <a:endParaRPr lang="en-US" altLang="ko-KR" sz="2000" b="1" dirty="0" smtClean="0">
              <a:latin typeface="HY바다L" panose="02030600000101010101" pitchFamily="18" charset="-127"/>
              <a:ea typeface="HY바다L" panose="0203060000010101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하나의 어플리케이션</a:t>
            </a: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, 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프로젝트를 </a:t>
            </a:r>
            <a:endParaRPr lang="en-US" altLang="ko-KR" sz="2000" b="1" dirty="0" smtClean="0">
              <a:latin typeface="HY바다L" panose="02030600000101010101" pitchFamily="18" charset="-127"/>
              <a:ea typeface="HY바다L" panose="02030600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구성할 때 그 구성요소를 세 가지 역할로 구분하는 패턴</a:t>
            </a: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 </a:t>
            </a:r>
          </a:p>
          <a:p>
            <a:pPr>
              <a:lnSpc>
                <a:spcPct val="130000"/>
              </a:lnSpc>
            </a:pP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387" y="1705719"/>
            <a:ext cx="3934374" cy="25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61493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2.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모델</a:t>
            </a: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, model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50158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정의</a:t>
            </a:r>
            <a:endParaRPr lang="ko-KR" altLang="en-US" sz="36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795" y="1254893"/>
            <a:ext cx="4615861" cy="8360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애플리케이션의 정보</a:t>
            </a: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, 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데이터</a:t>
            </a:r>
            <a:endParaRPr lang="en-US" altLang="ko-KR" sz="2000" b="1" dirty="0" smtClean="0">
              <a:latin typeface="HY바다L" panose="02030600000101010101" pitchFamily="18" charset="-127"/>
              <a:ea typeface="HY바다L" panose="0203060000010101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정보들의 가공을 책임지는 컴포넌트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879" y="4268824"/>
            <a:ext cx="2238688" cy="21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4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61493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2.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모델</a:t>
            </a: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, model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50158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규칙</a:t>
            </a:r>
            <a:endParaRPr lang="ko-KR" altLang="en-US" sz="36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7683" y="1294697"/>
            <a:ext cx="10816052" cy="4493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사용자가 편집하길 원하는 데이터를 가지고 </a:t>
            </a:r>
            <a:r>
              <a:rPr lang="ko-KR" altLang="en-US" sz="2000" b="1" dirty="0" err="1" smtClean="0">
                <a:latin typeface="HY바다L" panose="02030600000101010101" pitchFamily="18" charset="-127"/>
                <a:ea typeface="HY바다L" panose="02030600000101010101" pitchFamily="18" charset="-127"/>
              </a:rPr>
              <a:t>있어야한다</a:t>
            </a:r>
            <a:endParaRPr lang="en-US" altLang="ko-KR" sz="2000" b="1" dirty="0" smtClean="0">
              <a:latin typeface="HY바다L" panose="02030600000101010101" pitchFamily="18" charset="-127"/>
              <a:ea typeface="HY바다L" panose="02030600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=&gt; </a:t>
            </a:r>
            <a:r>
              <a:rPr lang="ko-KR" altLang="en-US" sz="2000" dirty="0" smtClean="0">
                <a:latin typeface="HY바다L" pitchFamily="18" charset="-127"/>
                <a:ea typeface="HY바다L" pitchFamily="18" charset="-127"/>
              </a:rPr>
              <a:t> </a:t>
            </a:r>
            <a:r>
              <a:rPr lang="ko-KR" altLang="en-US" sz="2000" dirty="0" err="1" smtClean="0">
                <a:latin typeface="HY바다L" pitchFamily="18" charset="-127"/>
                <a:ea typeface="HY바다L" pitchFamily="18" charset="-127"/>
              </a:rPr>
              <a:t>화면안의</a:t>
            </a:r>
            <a:r>
              <a:rPr lang="ko-KR" altLang="en-US" sz="2000" dirty="0" smtClean="0">
                <a:latin typeface="HY바다L" pitchFamily="18" charset="-127"/>
                <a:ea typeface="HY바다L" pitchFamily="18" charset="-127"/>
              </a:rPr>
              <a:t>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네모박스에 글자가 표현된다면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네모박스의 화면 위치 정보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네모박스의 크기정보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글자내용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글자의 위치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글자의 포맷 정보 등을 가지고 있어야 한다는 것입니다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</a:t>
            </a:r>
            <a:endParaRPr lang="en-US" altLang="ko-KR" sz="2000" b="1" dirty="0" smtClean="0">
              <a:latin typeface="HY바다L" panose="02030600000101010101" pitchFamily="18" charset="-127"/>
              <a:ea typeface="HY바다L" panose="0203060000010101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 smtClean="0">
                <a:latin typeface="HY바다L" panose="02030600000101010101" pitchFamily="18" charset="-127"/>
                <a:ea typeface="HY바다L" panose="02030600000101010101" pitchFamily="18" charset="-127"/>
              </a:rPr>
              <a:t>뷰나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 컨트롤러에 대해 어떤 정보도 알지 </a:t>
            </a:r>
            <a:r>
              <a:rPr lang="ko-KR" altLang="en-US" sz="2000" b="1" dirty="0" err="1" smtClean="0">
                <a:latin typeface="HY바다L" panose="02030600000101010101" pitchFamily="18" charset="-127"/>
                <a:ea typeface="HY바다L" panose="02030600000101010101" pitchFamily="18" charset="-127"/>
              </a:rPr>
              <a:t>말아야한다</a:t>
            </a: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=&gt; </a:t>
            </a:r>
            <a:r>
              <a:rPr lang="ko-KR" altLang="en-US" sz="2000" dirty="0" smtClean="0">
                <a:latin typeface="HY바다L" pitchFamily="18" charset="-127"/>
                <a:ea typeface="HY바다L" pitchFamily="18" charset="-127"/>
              </a:rPr>
              <a:t>데이터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변경이 일어났을 때 모델에서 화면 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UI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를 직접 조정해서 수정할 수 있도록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뷰를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참조하는 내부 속성값을 가지면 안 된다는 말입니다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</a:t>
            </a:r>
            <a:endParaRPr lang="en-US" altLang="ko-KR" sz="2000" b="1" dirty="0" smtClean="0">
              <a:latin typeface="HY바다L" panose="02030600000101010101" pitchFamily="18" charset="-127"/>
              <a:ea typeface="HY바다L" panose="0203060000010101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변경이 일어나면</a:t>
            </a: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, 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변경 통지에 대한 처리방법을 구현해야만 한다</a:t>
            </a: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=&gt; </a:t>
            </a:r>
            <a:r>
              <a:rPr lang="ko-KR" altLang="en-US" sz="2000" dirty="0" smtClean="0">
                <a:latin typeface="HY바다L" pitchFamily="18" charset="-127"/>
                <a:ea typeface="HY바다L" pitchFamily="18" charset="-127"/>
              </a:rPr>
              <a:t>모델의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속성 중 텍스트 정보가 변경이 된다면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이벤트를 발생시켜 누군가에게 전달해야 하며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누군가 모델을 변경하도록 요청하는 이벤트를 보냈을 때 이를 수신할 수 있는 처리 방법을 구현해야 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또한 모델은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재사용가능해야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하며 다른 인터페이스에서도 변하지 않아야 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 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61493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3.</a:t>
            </a:r>
            <a:r>
              <a:rPr lang="ko-KR" altLang="en-US" sz="2000" b="1" dirty="0" err="1" smtClean="0">
                <a:latin typeface="HY바다L" panose="02030600000101010101" pitchFamily="18" charset="-127"/>
                <a:ea typeface="HY바다L" panose="02030600000101010101" pitchFamily="18" charset="-127"/>
              </a:rPr>
              <a:t>뷰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 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50158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정의</a:t>
            </a:r>
            <a:endParaRPr lang="ko-KR" altLang="en-US" sz="36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5475" y="1524881"/>
            <a:ext cx="6881826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input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텍스트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체크박스 항목 등과 같은 사용자 인터페이스 요소를 나타냅니다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다시 말해 데이터 및 객체의 입력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그리고 보여주는 출력을 담당합니다</a:t>
            </a: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데이타를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기반으로 사용자들이 볼 수 있는 화면입니다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  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280" y="3932267"/>
            <a:ext cx="234347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61493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3. </a:t>
            </a:r>
            <a:r>
              <a:rPr lang="ko-KR" altLang="en-US" sz="2000" b="1" dirty="0" err="1">
                <a:latin typeface="HY바다L" panose="02030600000101010101" pitchFamily="18" charset="-127"/>
                <a:ea typeface="HY바다L" panose="02030600000101010101" pitchFamily="18" charset="-127"/>
              </a:rPr>
              <a:t>뷰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50158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규칙</a:t>
            </a:r>
            <a:endParaRPr lang="ko-KR" altLang="en-US" sz="36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879" y="1364188"/>
            <a:ext cx="11011220" cy="5293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1.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모델이 가지고 있는 정보를 따로 저장해서는 </a:t>
            </a:r>
            <a:r>
              <a:rPr lang="ko-KR" altLang="en-US" sz="2000" dirty="0" err="1" smtClean="0">
                <a:latin typeface="HY바다L" pitchFamily="18" charset="-127"/>
                <a:ea typeface="HY바다L" pitchFamily="18" charset="-127"/>
              </a:rPr>
              <a:t>안된다</a:t>
            </a: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>
                <a:latin typeface="HY바다L" panose="02030600000101010101" pitchFamily="18" charset="-127"/>
                <a:ea typeface="HY바다L" panose="02030600000101010101" pitchFamily="18" charset="-127"/>
              </a:rPr>
              <a:t>=&gt;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화면에 글자를 표시 하기 위해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모델이 가지고 있는 정보를 전달받게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될텐데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그 정보를 유지하기 위해서 임의의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뷰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내뷰에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저장하면 안됩니다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단순히 네모 박스를 그리라는 명령을 받으면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화면에 표시하기만 하고 그 화면을 그릴 때 필요한 정보들은 저장하지 않아야 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2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모델이나 컨트롤러와 같이 다른 구성요소들을 몰라야 된다</a:t>
            </a: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=&gt;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모델과 같은 자기 자신의 빼고는 다른 요소는 참조하거나 어떻게 동작하는지 알아서는 안됩니다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그냥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뷰는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데이터를 받으면 화면에 표시해주는 역할만 가진다고 보면 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</a:t>
            </a:r>
            <a:endParaRPr lang="en-US" altLang="ko-KR" sz="2000" dirty="0" smtClean="0">
              <a:latin typeface="HY바다L" pitchFamily="18" charset="-127"/>
              <a:ea typeface="HY바다L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3.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변경이 일어나면 변경통지에 대한 처리방법을 구현해야만 </a:t>
            </a:r>
            <a:r>
              <a:rPr lang="ko-KR" altLang="en-US" sz="2000" dirty="0" smtClean="0">
                <a:latin typeface="HY바다L" pitchFamily="18" charset="-127"/>
                <a:ea typeface="HY바다L" pitchFamily="18" charset="-127"/>
              </a:rPr>
              <a:t>한다</a:t>
            </a:r>
            <a:endParaRPr lang="en-US" altLang="ko-KR" sz="2000" dirty="0">
              <a:latin typeface="HY바다L" pitchFamily="18" charset="-127"/>
              <a:ea typeface="HY바다L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=&gt;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모델과 같이 변경이 일어났을 때 이른 누군가에게 변경을 알려줘야 하는 방법을 구현해야 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뷰에서는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화면에서 사용자가 화면에 표시된 내용을 변경하게 되면 이를 모델에게 전달해서 모델을 변경해야 할 것이다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그 작업을 하기 위해 변경 통지를 구현합니다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</a:t>
            </a:r>
            <a:br>
              <a:rPr lang="en-US" altLang="ko-KR" sz="2000" dirty="0">
                <a:latin typeface="HY바다L" pitchFamily="18" charset="-127"/>
                <a:ea typeface="HY바다L" pitchFamily="18" charset="-127"/>
              </a:rPr>
            </a:b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그리고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재사용가능하게끔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설계를 해야 하며 다른 정보들을 표현할 때 쉽게 설계를 해야 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 </a:t>
            </a:r>
            <a:endParaRPr lang="en-US" altLang="ko-KR" sz="2000" dirty="0" smtClean="0">
              <a:latin typeface="HY바다L" pitchFamily="18" charset="-127"/>
              <a:ea typeface="HY바다L" pitchFamily="18" charset="-127"/>
            </a:endParaRPr>
          </a:p>
          <a:p>
            <a:pPr>
              <a:lnSpc>
                <a:spcPct val="130000"/>
              </a:lnSpc>
            </a:pP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9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6149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4.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컨트롤러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50158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정의</a:t>
            </a:r>
            <a:endParaRPr lang="ko-KR" altLang="en-US" sz="36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5475" y="1378468"/>
            <a:ext cx="4615861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데이터와 사용자인터페이스 요소들을 잇는 다리역할을 합니다</a:t>
            </a: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HY바다L" pitchFamily="18" charset="-127"/>
                <a:ea typeface="HY바다L" pitchFamily="18" charset="-127"/>
              </a:rPr>
              <a:t>즉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사용자가 데이터를 클릭하고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수정하는 것에 대한 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"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이벤트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"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들을 처리하는 부분을 뜻합니다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  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/>
            </a:r>
            <a:br>
              <a:rPr lang="ko-KR" altLang="en-US" sz="2000" dirty="0">
                <a:latin typeface="HY바다L" pitchFamily="18" charset="-127"/>
                <a:ea typeface="HY바다L" pitchFamily="18" charset="-127"/>
              </a:rPr>
            </a:b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08" y="4221588"/>
            <a:ext cx="2229161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6149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5.MVC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패턴 사용 이유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50158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규칙</a:t>
            </a:r>
            <a:endParaRPr lang="ko-KR" altLang="en-US" sz="36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879" y="1740378"/>
            <a:ext cx="11011220" cy="20363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사용자가 보는 페이지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데이터처리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그리고 이 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2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가지를 중간에서 제어하는 컨트롤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이 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3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가지로 구성되는 하나의 애플리케이션을 만들면 각각 </a:t>
            </a:r>
            <a:r>
              <a:rPr lang="ko-KR" altLang="en-US" sz="2000" dirty="0" smtClean="0">
                <a:latin typeface="HY바다L" pitchFamily="18" charset="-127"/>
                <a:ea typeface="HY바다L" pitchFamily="18" charset="-127"/>
              </a:rPr>
              <a:t>맡은 바에만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집중을 할 수 있게 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 </a:t>
            </a:r>
            <a:endParaRPr lang="en-US" altLang="ko-KR" sz="2000" dirty="0" smtClean="0">
              <a:latin typeface="HY바다L" pitchFamily="18" charset="-127"/>
              <a:ea typeface="HY바다L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HY바다L" pitchFamily="18" charset="-127"/>
                <a:ea typeface="HY바다L" pitchFamily="18" charset="-127"/>
              </a:rPr>
              <a:t>각자의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역할에 집중할 수 </a:t>
            </a:r>
            <a:r>
              <a:rPr lang="ko-KR" altLang="en-US" sz="2000" dirty="0" smtClean="0">
                <a:latin typeface="HY바다L" pitchFamily="18" charset="-127"/>
                <a:ea typeface="HY바다L" pitchFamily="18" charset="-127"/>
              </a:rPr>
              <a:t>있도록 개발하여 애플리케이션을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만든다면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유지보수성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애플리케이션의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확장성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그리고 유연성이 증가하고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중복코딩이라는 문제점 또한 사라지게 되는 것입니다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</a:t>
            </a:r>
            <a:r>
              <a:rPr lang="en-US" altLang="ko-KR" sz="2000">
                <a:latin typeface="HY바다L" pitchFamily="18" charset="-127"/>
                <a:ea typeface="HY바다L" pitchFamily="18" charset="-127"/>
              </a:rPr>
              <a:t> </a:t>
            </a:r>
            <a:r>
              <a:rPr lang="en-US" altLang="ko-KR" sz="2000" smtClean="0">
                <a:latin typeface="HY바다L" pitchFamily="18" charset="-127"/>
                <a:ea typeface="HY바다L" pitchFamily="18" charset="-127"/>
              </a:rPr>
              <a:t>.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0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6149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4.</a:t>
            </a:r>
            <a:r>
              <a:rPr lang="ko-KR" altLang="en-US" sz="20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컨트롤러</a:t>
            </a: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50158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Y바다L" panose="02030600000101010101" pitchFamily="18" charset="-127"/>
                <a:ea typeface="HY바다L" panose="02030600000101010101" pitchFamily="18" charset="-127"/>
              </a:rPr>
              <a:t>규칙</a:t>
            </a:r>
            <a:endParaRPr lang="ko-KR" altLang="en-US" sz="36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879" y="1312023"/>
            <a:ext cx="11011220" cy="2893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모델이나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뷰에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대해서 알고 있어야 한다</a:t>
            </a: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=&gt;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모델이나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뷰는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서로의 존재를 모르고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변경을 외부로 알리고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수신하는 방법만 가지고 있는데 이를 컨트롤러가 중재하기 위해 모델과 그에 관련된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뷰에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대해서 알고 있어야 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</a:t>
            </a:r>
            <a:endParaRPr lang="en-US" altLang="ko-KR" sz="2000" dirty="0" smtClean="0">
              <a:latin typeface="HY바다L" pitchFamily="18" charset="-127"/>
              <a:ea typeface="HY바다L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HY바다L" pitchFamily="18" charset="-127"/>
                <a:ea typeface="HY바다L" pitchFamily="18" charset="-127"/>
              </a:rPr>
              <a:t>모델이나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뷰의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변경을 모니터링 해야 한다</a:t>
            </a: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 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HY바다L" pitchFamily="18" charset="-127"/>
                <a:ea typeface="HY바다L" pitchFamily="18" charset="-127"/>
              </a:rPr>
              <a:t>=&gt;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모델이나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뷰의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변경 통지를 받으면 이를 해석해서 각각의 구성 요소에게 통지를 해야 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 </a:t>
            </a:r>
            <a:br>
              <a:rPr lang="en-US" altLang="ko-KR" sz="2000" dirty="0">
                <a:latin typeface="HY바다L" pitchFamily="18" charset="-127"/>
                <a:ea typeface="HY바다L" pitchFamily="18" charset="-127"/>
              </a:rPr>
            </a:b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또한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, 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애플리케이션의 메인 </a:t>
            </a:r>
            <a:r>
              <a:rPr lang="ko-KR" altLang="en-US" sz="2000" dirty="0" err="1">
                <a:latin typeface="HY바다L" pitchFamily="18" charset="-127"/>
                <a:ea typeface="HY바다L" pitchFamily="18" charset="-127"/>
              </a:rPr>
              <a:t>로직은</a:t>
            </a:r>
            <a:r>
              <a:rPr lang="ko-KR" altLang="en-US" sz="2000" dirty="0">
                <a:latin typeface="HY바다L" pitchFamily="18" charset="-127"/>
                <a:ea typeface="HY바다L" pitchFamily="18" charset="-127"/>
              </a:rPr>
              <a:t> 컨트롤러가 담당하게 됩니다</a:t>
            </a:r>
            <a:r>
              <a:rPr lang="en-US" altLang="ko-KR" sz="2000" dirty="0">
                <a:latin typeface="HY바다L" pitchFamily="18" charset="-127"/>
                <a:ea typeface="HY바다L" pitchFamily="18" charset="-127"/>
              </a:rPr>
              <a:t>.</a:t>
            </a:r>
            <a:endParaRPr lang="en-US" altLang="ko-KR" sz="2000" dirty="0" smtClean="0">
              <a:latin typeface="HY바다L" pitchFamily="18" charset="-127"/>
              <a:ea typeface="HY바다L" pitchFamily="18" charset="-127"/>
            </a:endParaRPr>
          </a:p>
          <a:p>
            <a:pPr>
              <a:lnSpc>
                <a:spcPct val="130000"/>
              </a:lnSpc>
            </a:pPr>
            <a:endParaRPr lang="ko-KR" altLang="en-US" sz="2000" b="1" dirty="0">
              <a:latin typeface="HY바다L" panose="02030600000101010101" pitchFamily="18" charset="-127"/>
              <a:ea typeface="HY바다L" panose="02030600000101010101" pitchFamily="18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89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내용 슬라이드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슬라이드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477</Words>
  <Application>Microsoft Office PowerPoint</Application>
  <PresentationFormat>사용자 지정</PresentationFormat>
  <Paragraphs>48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굴림</vt:lpstr>
      <vt:lpstr>Arial</vt:lpstr>
      <vt:lpstr>HY바다L</vt:lpstr>
      <vt:lpstr>나눔손글씨 붓</vt:lpstr>
      <vt:lpstr>맑은 고딕</vt:lpstr>
      <vt:lpstr>Office 테마</vt:lpstr>
      <vt:lpstr>내용 슬라이드_1</vt:lpstr>
      <vt:lpstr>내용 슬라이드_2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pc04</cp:lastModifiedBy>
  <cp:revision>66</cp:revision>
  <dcterms:created xsi:type="dcterms:W3CDTF">2017-11-19T14:50:18Z</dcterms:created>
  <dcterms:modified xsi:type="dcterms:W3CDTF">2019-11-18T05:47:52Z</dcterms:modified>
</cp:coreProperties>
</file>